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4"/>
    <p:restoredTop sz="94613"/>
  </p:normalViewPr>
  <p:slideViewPr>
    <p:cSldViewPr snapToGrid="0" snapToObjects="1">
      <p:cViewPr varScale="1">
        <p:scale>
          <a:sx n="58" d="100"/>
          <a:sy n="58" d="100"/>
        </p:scale>
        <p:origin x="224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FAFA5-5CE8-634C-B725-9A67D4B1046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9831B-73AA-FB41-88DE-1CFAD276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5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62A336-1E4E-4DB1-BC8D-43142412FA7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Template version: 7/29/2013, for PowerPoint 2010</a:t>
            </a:r>
          </a:p>
        </p:txBody>
      </p:sp>
    </p:spTree>
    <p:extLst>
      <p:ext uri="{BB962C8B-B14F-4D97-AF65-F5344CB8AC3E}">
        <p14:creationId xmlns:p14="http://schemas.microsoft.com/office/powerpoint/2010/main" val="94298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5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46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8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2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7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40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messages are not pushed to the consumer, instead, whenever the consumer is ready it pulls data from the 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7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messages are not pushed to the consumer, instead, whenever the consumer is ready it pulls data from the 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6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messages are not pushed to the consumer, instead, whenever the consumer is ready it pulls data from the 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5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messages are not pushed to the consumer, instead, whenever the consumer is ready it pulls data from the 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61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37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40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0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2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6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1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27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9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2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4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1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1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74F67-778B-A84D-B61A-6778F420698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01FCB-B552-8D49-9D8A-29812EF6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5" Type="http://schemas.openxmlformats.org/officeDocument/2006/relationships/image" Target="../media/image21.png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15.tiff"/><Relationship Id="rId5" Type="http://schemas.openxmlformats.org/officeDocument/2006/relationships/image" Target="../media/image29.png"/><Relationship Id="rId6" Type="http://schemas.openxmlformats.org/officeDocument/2006/relationships/image" Target="../media/image6.tiff"/><Relationship Id="rId7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hyperlink" Target="https://dzone.com/articles/running-apache-kafka-on-windows-o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hyperlink" Target="https://simplydistributed.wordpress.com/2016/12/13/kafka-partitioning/" TargetMode="External"/><Relationship Id="rId12" Type="http://schemas.openxmlformats.org/officeDocument/2006/relationships/hyperlink" Target="https://docs.confluent.io/current/ksql/doc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afka.apache.org/intro" TargetMode="External"/><Relationship Id="rId4" Type="http://schemas.openxmlformats.org/officeDocument/2006/relationships/hyperlink" Target="http://cloudurable.com/blog/kafka-architecture/index.html" TargetMode="External"/><Relationship Id="rId5" Type="http://schemas.openxmlformats.org/officeDocument/2006/relationships/hyperlink" Target="https://www.cloudkarafka.com/blog/2016-11-30-part1-kafka-for-beginners-what-is-apache-kafka.html" TargetMode="External"/><Relationship Id="rId6" Type="http://schemas.openxmlformats.org/officeDocument/2006/relationships/hyperlink" Target="https://medium.com/@shaaslam/installing-apache-kafka-on-windows-495f6f2fd3c8" TargetMode="External"/><Relationship Id="rId7" Type="http://schemas.openxmlformats.org/officeDocument/2006/relationships/hyperlink" Target="https://jaceklaskowski.gitbooks.io/apache-kafka/kafka-brokers.html" TargetMode="External"/><Relationship Id="rId8" Type="http://schemas.openxmlformats.org/officeDocument/2006/relationships/hyperlink" Target="https://sookocheff.com/post/kafka/kafka-in-a-nutshell/" TargetMode="External"/><Relationship Id="rId9" Type="http://schemas.openxmlformats.org/officeDocument/2006/relationships/hyperlink" Target="https://www.confluent.io/blog/ksql-open-source-streaming-sql-for-apache-kafka/" TargetMode="External"/><Relationship Id="rId10" Type="http://schemas.openxmlformats.org/officeDocument/2006/relationships/hyperlink" Target="https://www.cloudkarafka.com/blog/2018-07-04-cloudkarafka_what_is_zookeeper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Leveraging Kafka </a:t>
            </a:r>
            <a:endParaRPr lang="en-US" sz="3600" dirty="0"/>
          </a:p>
        </p:txBody>
      </p:sp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88CF81DE-1290-D346-94E8-51D4025B7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Iqbal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356307A-6FED-1E48-8970-C1F6AB32DF68}"/>
              </a:ext>
            </a:extLst>
          </p:cNvPr>
          <p:cNvSpPr txBox="1"/>
          <p:nvPr/>
        </p:nvSpPr>
        <p:spPr>
          <a:xfrm>
            <a:off x="1981200" y="76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partitioning works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1FE520B-9BAE-014F-87FB-C6CA6FA00195}"/>
              </a:ext>
            </a:extLst>
          </p:cNvPr>
          <p:cNvSpPr txBox="1"/>
          <p:nvPr/>
        </p:nvSpPr>
        <p:spPr>
          <a:xfrm>
            <a:off x="1745233" y="3758408"/>
            <a:ext cx="913750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Partitions data based on partition keys for each record </a:t>
            </a:r>
            <a:r>
              <a:rPr lang="mr-IN" dirty="0"/>
              <a:t>–</a:t>
            </a:r>
            <a:r>
              <a:rPr lang="en-US" dirty="0"/>
              <a:t> id assigned to each incoming record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Partition API uses the key and number of available node partitions to return a partition ID.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Partition ID is used as an index into a sorted list of node ids and partitions to pick a node.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default partitioning strategy is hash(key)%</a:t>
            </a:r>
            <a:r>
              <a:rPr lang="en-US" dirty="0" err="1"/>
              <a:t>number_of_partitions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the key is null, a random node partition is picked.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use a custom partitioning strategy if needed.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9184"/>
          <a:stretch/>
        </p:blipFill>
        <p:spPr>
          <a:xfrm>
            <a:off x="3048000" y="445532"/>
            <a:ext cx="5562600" cy="30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356307A-6FED-1E48-8970-C1F6AB32DF68}"/>
              </a:ext>
            </a:extLst>
          </p:cNvPr>
          <p:cNvSpPr txBox="1"/>
          <p:nvPr/>
        </p:nvSpPr>
        <p:spPr>
          <a:xfrm>
            <a:off x="1981200" y="76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Partition and Topics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0A35F2C-2E0B-3348-B771-59D6D1570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t="29390" r="5355" b="4167"/>
          <a:stretch/>
        </p:blipFill>
        <p:spPr>
          <a:xfrm>
            <a:off x="1524000" y="2209800"/>
            <a:ext cx="9144000" cy="24302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77470F-03E3-BA47-A84A-DC23A1841FCD}"/>
              </a:ext>
            </a:extLst>
          </p:cNvPr>
          <p:cNvSpPr txBox="1"/>
          <p:nvPr/>
        </p:nvSpPr>
        <p:spPr>
          <a:xfrm>
            <a:off x="2547760" y="5385155"/>
            <a:ext cx="694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Writes to multiple partitions allow for parallelized reading by consumers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1219" y="838201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Topic is a category or feed name to which records are published.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Topics are multi-subscriber.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Retention time for a topic is 24 hours by </a:t>
            </a:r>
            <a:r>
              <a:rPr lang="en-US" dirty="0"/>
              <a:t>default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Partitioned logs for topics look like this: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356307A-6FED-1E48-8970-C1F6AB32DF68}"/>
              </a:ext>
            </a:extLst>
          </p:cNvPr>
          <p:cNvSpPr txBox="1"/>
          <p:nvPr/>
        </p:nvSpPr>
        <p:spPr>
          <a:xfrm>
            <a:off x="1981200" y="76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Consumer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BAECCB-27A7-2C4B-AF16-21B3664BB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71600"/>
            <a:ext cx="6845300" cy="283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4931C66-7CA8-C042-A95F-2D8EF5AF2299}"/>
              </a:ext>
            </a:extLst>
          </p:cNvPr>
          <p:cNvSpPr txBox="1"/>
          <p:nvPr/>
        </p:nvSpPr>
        <p:spPr>
          <a:xfrm>
            <a:off x="1676401" y="4991270"/>
            <a:ext cx="7248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Consumers can read a partition from any </a:t>
            </a:r>
            <a:r>
              <a:rPr lang="en-US" dirty="0"/>
              <a:t>offset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If a consumer goes down and comes back up, it can read from last offset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744E42-13DF-7642-8D50-838B1981FBF3}"/>
              </a:ext>
            </a:extLst>
          </p:cNvPr>
          <p:cNvSpPr txBox="1"/>
          <p:nvPr/>
        </p:nvSpPr>
        <p:spPr>
          <a:xfrm>
            <a:off x="7425544" y="4034423"/>
            <a:ext cx="17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 group = 1 topic</a:t>
            </a:r>
          </a:p>
        </p:txBody>
      </p:sp>
    </p:spTree>
    <p:extLst>
      <p:ext uri="{BB962C8B-B14F-4D97-AF65-F5344CB8AC3E}">
        <p14:creationId xmlns:p14="http://schemas.microsoft.com/office/powerpoint/2010/main" val="5582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356307A-6FED-1E48-8970-C1F6AB32DF68}"/>
              </a:ext>
            </a:extLst>
          </p:cNvPr>
          <p:cNvSpPr txBox="1"/>
          <p:nvPr/>
        </p:nvSpPr>
        <p:spPr>
          <a:xfrm>
            <a:off x="1981200" y="76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6715" y="2831538"/>
            <a:ext cx="63829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Twitter as producer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Python program as consumer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We’ll subscribe to my favorite soccer team Manchester United!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NLP using </a:t>
            </a:r>
            <a:r>
              <a:rPr lang="en-US" dirty="0" err="1"/>
              <a:t>TextBlob</a:t>
            </a:r>
            <a:r>
              <a:rPr lang="en-US" dirty="0"/>
              <a:t> library and Pandas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/>
              <a:t>TextBlob</a:t>
            </a:r>
            <a:r>
              <a:rPr lang="en-US" dirty="0"/>
              <a:t> is a library for processing textual data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Uses </a:t>
            </a:r>
            <a:r>
              <a:rPr lang="en-US" dirty="0" err="1"/>
              <a:t>NaiveBayes</a:t>
            </a:r>
            <a:r>
              <a:rPr lang="en-US" dirty="0"/>
              <a:t> Algorithm and Stanford NLTK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29201D6-DC83-AF49-830D-A59F1EF8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16" y="1149588"/>
            <a:ext cx="952501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235" y="1073388"/>
            <a:ext cx="838200" cy="83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1032081"/>
            <a:ext cx="1889706" cy="1064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071" y="857115"/>
            <a:ext cx="1794049" cy="16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D8E3EC8-A9FE-464A-ACF3-B93A707AB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98" y="1638701"/>
            <a:ext cx="4252210" cy="175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ECC1C38-217C-724A-A0B1-D9867549B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130" y="1638701"/>
            <a:ext cx="4336026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F72D2C0-BFDA-0B42-A338-5CB7F4D7F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343400"/>
            <a:ext cx="3492500" cy="850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E19EC3C-7E58-F24C-9217-486614695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931" y="4191000"/>
            <a:ext cx="990600" cy="1348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61D3CC2-2383-C34C-AA2B-FB8979475246}"/>
              </a:ext>
            </a:extLst>
          </p:cNvPr>
          <p:cNvSpPr txBox="1"/>
          <p:nvPr/>
        </p:nvSpPr>
        <p:spPr>
          <a:xfrm>
            <a:off x="4924820" y="217714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Why Twitter?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95259" y="645692"/>
            <a:ext cx="296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Rich source of streaming data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B1FBD77-0AE5-594C-96BF-18726FB33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71600"/>
            <a:ext cx="7416800" cy="4165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C12EF1C-80D1-E74B-88C3-058A54F2D4BA}"/>
              </a:ext>
            </a:extLst>
          </p:cNvPr>
          <p:cNvSpPr txBox="1"/>
          <p:nvPr/>
        </p:nvSpPr>
        <p:spPr>
          <a:xfrm>
            <a:off x="5664759" y="496389"/>
            <a:ext cx="5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6225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5CF411-C819-2141-A285-64D78060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1"/>
            <a:ext cx="9144000" cy="2497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B842392-5885-0B46-AA45-3154DA21E63E}"/>
              </a:ext>
            </a:extLst>
          </p:cNvPr>
          <p:cNvSpPr txBox="1"/>
          <p:nvPr/>
        </p:nvSpPr>
        <p:spPr>
          <a:xfrm>
            <a:off x="1640597" y="3276600"/>
            <a:ext cx="487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developer.twitter.com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/apply-for-access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E479D7F5-5681-2A47-BF43-1D8F7793A524}"/>
              </a:ext>
            </a:extLst>
          </p:cNvPr>
          <p:cNvSpPr/>
          <p:nvPr/>
        </p:nvSpPr>
        <p:spPr bwMode="gray">
          <a:xfrm>
            <a:off x="1828800" y="2057400"/>
            <a:ext cx="1752600" cy="457200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0820378-B1A3-7F40-9A99-5F3F6C827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31" y="228600"/>
            <a:ext cx="9144000" cy="2014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C2300E6-4F30-2945-BB90-E3A66FDD0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90801"/>
            <a:ext cx="9144000" cy="341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F366D94D-B06F-C240-A85E-96CA2E3A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30" y="3636269"/>
            <a:ext cx="1232334" cy="12323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69F23DA-863F-EE49-9A29-09B4D146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39" y="5085513"/>
            <a:ext cx="1955800" cy="102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29201D6-DC83-AF49-830D-A59F1EF8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44" y="948099"/>
            <a:ext cx="767443" cy="6139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613FEB6-FFD7-8145-B642-FB7DF6190E31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 flipH="1">
            <a:off x="5863165" y="1562053"/>
            <a:ext cx="1" cy="51912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1727115-1CF0-574B-95A2-55597C45B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44" y="2471132"/>
            <a:ext cx="1578885" cy="372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B5B656F-71FA-AE47-A0FF-4696D3CC27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273" b="27273"/>
          <a:stretch/>
        </p:blipFill>
        <p:spPr>
          <a:xfrm>
            <a:off x="4195056" y="2309932"/>
            <a:ext cx="1430020" cy="5857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7E404920-AD6F-7045-AB0F-0C2D65CE5EC7}"/>
              </a:ext>
            </a:extLst>
          </p:cNvPr>
          <p:cNvCxnSpPr>
            <a:cxnSpLocks/>
          </p:cNvCxnSpPr>
          <p:nvPr/>
        </p:nvCxnSpPr>
        <p:spPr bwMode="auto">
          <a:xfrm>
            <a:off x="5855208" y="2798167"/>
            <a:ext cx="7957" cy="7469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9281D3B-71F4-1640-A8FE-65877F9E32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47" t="15026" r="67677" b="65881"/>
          <a:stretch/>
        </p:blipFill>
        <p:spPr>
          <a:xfrm>
            <a:off x="5267130" y="2113344"/>
            <a:ext cx="1160780" cy="3091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8244D90-E800-314D-AF6A-3165002EF8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75" t="15455" r="24221" b="64651"/>
          <a:stretch/>
        </p:blipFill>
        <p:spPr>
          <a:xfrm>
            <a:off x="5415392" y="3612341"/>
            <a:ext cx="1143000" cy="30480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7EE08C95-4233-9A4B-8D5E-0C6C1B61C442}"/>
              </a:ext>
            </a:extLst>
          </p:cNvPr>
          <p:cNvCxnSpPr>
            <a:cxnSpLocks/>
          </p:cNvCxnSpPr>
          <p:nvPr/>
        </p:nvCxnSpPr>
        <p:spPr bwMode="auto">
          <a:xfrm flipH="1">
            <a:off x="5863164" y="4572001"/>
            <a:ext cx="1" cy="51351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0148794-B0D2-EB4B-B2DD-79E3C875A923}"/>
              </a:ext>
            </a:extLst>
          </p:cNvPr>
          <p:cNvSpPr txBox="1"/>
          <p:nvPr/>
        </p:nvSpPr>
        <p:spPr>
          <a:xfrm>
            <a:off x="4839076" y="304800"/>
            <a:ext cx="206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Overall Architecture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29201D6-DC83-AF49-830D-A59F1EF8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44" y="987949"/>
            <a:ext cx="767443" cy="6139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7530" y="1125649"/>
            <a:ext cx="141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Twitter Feed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0" y="2557101"/>
            <a:ext cx="239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Apache Kafka and </a:t>
            </a:r>
            <a:r>
              <a:rPr lang="en-US" dirty="0" err="1"/>
              <a:t>kafka</a:t>
            </a:r>
            <a:endParaRPr lang="en-US" dirty="0"/>
          </a:p>
          <a:p>
            <a:r>
              <a:rPr lang="en-US" dirty="0"/>
              <a:t>python library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1" y="3987225"/>
            <a:ext cx="265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consumer package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524001" y="5417350"/>
            <a:ext cx="214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blob for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8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0148794-B0D2-EB4B-B2DD-79E3C875A923}"/>
              </a:ext>
            </a:extLst>
          </p:cNvPr>
          <p:cNvSpPr txBox="1"/>
          <p:nvPr/>
        </p:nvSpPr>
        <p:spPr>
          <a:xfrm>
            <a:off x="5438162" y="304800"/>
            <a:ext cx="208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Sample Twitter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8423"/>
          <a:stretch/>
        </p:blipFill>
        <p:spPr>
          <a:xfrm>
            <a:off x="1524000" y="1905000"/>
            <a:ext cx="9144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67044"/>
            <a:ext cx="5651500" cy="252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1" y="3048000"/>
            <a:ext cx="94371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Established 1999, it is a charitable organization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The </a:t>
            </a:r>
            <a:r>
              <a:rPr lang="en-US" dirty="0"/>
              <a:t>mission of the Apache Software Foundation (ASF) is to provide software for the public </a:t>
            </a:r>
            <a:r>
              <a:rPr lang="en-US" dirty="0"/>
              <a:t>good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Currently </a:t>
            </a:r>
            <a:r>
              <a:rPr lang="en-US" dirty="0"/>
              <a:t>350+ open source initiatives at the </a:t>
            </a:r>
            <a:r>
              <a:rPr lang="en-US" dirty="0"/>
              <a:t>ASF </a:t>
            </a:r>
            <a:r>
              <a:rPr lang="mr-IN" dirty="0"/>
              <a:t>–</a:t>
            </a:r>
            <a:r>
              <a:rPr lang="en-US" dirty="0"/>
              <a:t> HTTP Server, </a:t>
            </a:r>
            <a:r>
              <a:rPr lang="en-US" dirty="0" err="1"/>
              <a:t>OpenMeetings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Apache License 2.0 </a:t>
            </a:r>
            <a:r>
              <a:rPr lang="mr-IN" dirty="0"/>
              <a:t>–</a:t>
            </a:r>
            <a:r>
              <a:rPr lang="en-US" dirty="0"/>
              <a:t> January 2004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Permissive free software license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lang="en-US" dirty="0"/>
              <a:t>One project under this license is Apache 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46100"/>
            <a:ext cx="84455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040515"/>
            <a:ext cx="1708964" cy="17089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0148794-B0D2-EB4B-B2DD-79E3C875A923}"/>
              </a:ext>
            </a:extLst>
          </p:cNvPr>
          <p:cNvSpPr txBox="1"/>
          <p:nvPr/>
        </p:nvSpPr>
        <p:spPr>
          <a:xfrm>
            <a:off x="1524000" y="152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Installation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490954"/>
            <a:ext cx="1104900" cy="114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1524000"/>
            <a:ext cx="4871142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Install Homebrew</a:t>
            </a:r>
            <a:r>
              <a:rPr lang="en-US" dirty="0"/>
              <a:t>: https://</a:t>
            </a:r>
            <a:r>
              <a:rPr lang="en-US" dirty="0" err="1"/>
              <a:t>brew.sh</a:t>
            </a:r>
            <a:r>
              <a:rPr lang="en-US" dirty="0"/>
              <a:t>/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Install java: brew cask install java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Install Kafka: brew install </a:t>
            </a:r>
            <a:r>
              <a:rPr lang="en-US" dirty="0" err="1"/>
              <a:t>kafka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Start Zookeeper: brew services start zookeeper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Start Kafka: brew services start </a:t>
            </a:r>
            <a:r>
              <a:rPr lang="en-US" dirty="0" err="1"/>
              <a:t>kafka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43514" y="4761833"/>
            <a:ext cx="8987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Follow instructions here: </a:t>
            </a:r>
            <a:r>
              <a:rPr lang="en-US" dirty="0">
                <a:hlinkClick r:id="rId4"/>
              </a:rPr>
              <a:t>https://</a:t>
            </a:r>
            <a:r>
              <a:rPr lang="en-US" dirty="0">
                <a:hlinkClick r:id="rId4"/>
              </a:rPr>
              <a:t>dzone.com/articles/running-apache-kafka-on-windows-os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Or use </a:t>
            </a:r>
            <a:r>
              <a:rPr lang="en-US" dirty="0"/>
              <a:t>D</a:t>
            </a:r>
            <a:r>
              <a:rPr lang="en-US" dirty="0"/>
              <a:t>ocker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0148794-B0D2-EB4B-B2DD-79E3C875A923}"/>
              </a:ext>
            </a:extLst>
          </p:cNvPr>
          <p:cNvSpPr txBox="1"/>
          <p:nvPr/>
        </p:nvSpPr>
        <p:spPr>
          <a:xfrm>
            <a:off x="1524000" y="152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</a:t>
            </a:r>
            <a:endParaRPr lang="en-US" dirty="0"/>
          </a:p>
        </p:txBody>
      </p:sp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490954"/>
            <a:ext cx="9144000" cy="636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8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6815BAD-A295-E04C-8908-AE7261326645}"/>
              </a:ext>
            </a:extLst>
          </p:cNvPr>
          <p:cNvSpPr/>
          <p:nvPr/>
        </p:nvSpPr>
        <p:spPr>
          <a:xfrm>
            <a:off x="1524001" y="22860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What about simpler SQL queries?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1" y="1219201"/>
            <a:ext cx="7105215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What if my use case is simpler? Example mundane SQL queries?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How would you “query” Kafka streams?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Store streams in a resilient DB? What’s the point of streams then?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Let’s say I don’t mind storing streams: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How would you know there is new data?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Batch jobs? How often?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Ideal scenario: Real time querying</a:t>
            </a:r>
          </a:p>
        </p:txBody>
      </p:sp>
    </p:spTree>
    <p:extLst>
      <p:ext uri="{BB962C8B-B14F-4D97-AF65-F5344CB8AC3E}">
        <p14:creationId xmlns:p14="http://schemas.microsoft.com/office/powerpoint/2010/main" val="5688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6815BAD-A295-E04C-8908-AE7261326645}"/>
              </a:ext>
            </a:extLst>
          </p:cNvPr>
          <p:cNvSpPr/>
          <p:nvPr/>
        </p:nvSpPr>
        <p:spPr>
          <a:xfrm>
            <a:off x="5719134" y="152400"/>
            <a:ext cx="662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844D3C3-24BB-0F4D-B217-E306C1F7E2F2}"/>
              </a:ext>
            </a:extLst>
          </p:cNvPr>
          <p:cNvSpPr txBox="1"/>
          <p:nvPr/>
        </p:nvSpPr>
        <p:spPr>
          <a:xfrm>
            <a:off x="1524000" y="1413151"/>
            <a:ext cx="6317370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Stream of user data being updated for each click(ex. User info)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Writing stream to a Kafka Topic example “clickstream”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We’re querying on JSON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4634DFA-CB22-B04A-A0B6-1ED05544EB8D}"/>
              </a:ext>
            </a:extLst>
          </p:cNvPr>
          <p:cNvSpPr txBox="1"/>
          <p:nvPr/>
        </p:nvSpPr>
        <p:spPr>
          <a:xfrm>
            <a:off x="1552533" y="685800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44D3C3-24BB-0F4D-B217-E306C1F7E2F2}"/>
              </a:ext>
            </a:extLst>
          </p:cNvPr>
          <p:cNvSpPr txBox="1"/>
          <p:nvPr/>
        </p:nvSpPr>
        <p:spPr>
          <a:xfrm>
            <a:off x="1524000" y="4042646"/>
            <a:ext cx="89479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We’ve named the topic in stream definition (clickstream)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We’ve also defined the stream schema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run a select statement that’ll be updated in real time: SELECT * FROM clickstream;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select is a “streaming query” </a:t>
            </a:r>
            <a:r>
              <a:rPr lang="mr-IN" dirty="0"/>
              <a:t>–</a:t>
            </a:r>
            <a:r>
              <a:rPr lang="en-US" dirty="0"/>
              <a:t> as long as there is a stream, there’ll be more results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76858"/>
            <a:ext cx="9144000" cy="970767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6755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6815BAD-A295-E04C-8908-AE7261326645}"/>
              </a:ext>
            </a:extLst>
          </p:cNvPr>
          <p:cNvSpPr/>
          <p:nvPr/>
        </p:nvSpPr>
        <p:spPr>
          <a:xfrm>
            <a:off x="5719135" y="152400"/>
            <a:ext cx="1279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KSQL Select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53750"/>
            <a:ext cx="9144000" cy="51430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676401" y="851342"/>
            <a:ext cx="448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Sample data output for SELECT statement: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6400" y="2286374"/>
            <a:ext cx="8974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Joining with Actual usernames: Say our table with usernames is dumped into a Kafka topic.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KSQL allows us to interpret Kafka topics as tables.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Think of messages in a topic as updates to rows in a table.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5486400"/>
            <a:ext cx="497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Joining to display usernames instead of user ids.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78" y="3536987"/>
            <a:ext cx="8128000" cy="16002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55300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/>
          <a:stretch/>
        </p:blipFill>
        <p:spPr>
          <a:xfrm>
            <a:off x="1514375" y="1600201"/>
            <a:ext cx="9144000" cy="28500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0200" y="4861714"/>
            <a:ext cx="848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Joined on user table to display user names. This will also be a continuous stream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This stream can then be written to a Kafka topic and any consumer can subscribe to it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0" y="24063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KSQL Joins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75393"/>
            <a:ext cx="3657600" cy="4191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650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A5A2333-8238-DD4F-A5F5-9088CFD7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400"/>
            <a:ext cx="9144000" cy="325913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6815BAD-A295-E04C-8908-AE7261326645}"/>
              </a:ext>
            </a:extLst>
          </p:cNvPr>
          <p:cNvSpPr/>
          <p:nvPr/>
        </p:nvSpPr>
        <p:spPr>
          <a:xfrm>
            <a:off x="5719135" y="152400"/>
            <a:ext cx="1607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KSQL Summary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8035698-10F6-EA47-AAA2-C731A8FEE251}"/>
              </a:ext>
            </a:extLst>
          </p:cNvPr>
          <p:cNvSpPr txBox="1"/>
          <p:nvPr/>
        </p:nvSpPr>
        <p:spPr>
          <a:xfrm>
            <a:off x="1579455" y="4009413"/>
            <a:ext cx="81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Usage: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24AEE29-35FA-EE49-B971-209AF02F5426}"/>
              </a:ext>
            </a:extLst>
          </p:cNvPr>
          <p:cNvSpPr txBox="1"/>
          <p:nvPr/>
        </p:nvSpPr>
        <p:spPr>
          <a:xfrm>
            <a:off x="1513573" y="4648200"/>
            <a:ext cx="4630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Correctness (ex. welcome email)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“Joining” data from various </a:t>
            </a:r>
            <a:r>
              <a:rPr lang="en-US" dirty="0"/>
              <a:t>topics</a:t>
            </a:r>
          </a:p>
        </p:txBody>
      </p:sp>
      <p:sp>
        <p:nvSpPr>
          <p:cNvPr id="3" name="Rectangle 2"/>
          <p:cNvSpPr/>
          <p:nvPr/>
        </p:nvSpPr>
        <p:spPr bwMode="gray">
          <a:xfrm>
            <a:off x="2971800" y="2362200"/>
            <a:ext cx="1295400" cy="2286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 bwMode="gray">
          <a:xfrm>
            <a:off x="3276600" y="762000"/>
            <a:ext cx="457200" cy="304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 bwMode="gray">
          <a:xfrm>
            <a:off x="8229600" y="685800"/>
            <a:ext cx="1447800" cy="2286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 bwMode="gray">
          <a:xfrm>
            <a:off x="6934200" y="914400"/>
            <a:ext cx="457200" cy="1524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8610600" y="2362200"/>
            <a:ext cx="1371600" cy="2286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6815BAD-A295-E04C-8908-AE7261326645}"/>
              </a:ext>
            </a:extLst>
          </p:cNvPr>
          <p:cNvSpPr/>
          <p:nvPr/>
        </p:nvSpPr>
        <p:spPr>
          <a:xfrm>
            <a:off x="1524001" y="22860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Not all data is streaming data!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1" y="1219201"/>
            <a:ext cx="769172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Kafka Streaming is an excellent option for real time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What if you do have streaming data but your architecture doesn’t support it?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Building a streaming architecture from ground up can be expensive.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So far we’ve seen Kafka’s capability to transform data in the ETL process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To extract and load data from existing sources, we can use Kafka Connect</a:t>
            </a:r>
          </a:p>
        </p:txBody>
      </p:sp>
    </p:spTree>
    <p:extLst>
      <p:ext uri="{BB962C8B-B14F-4D97-AF65-F5344CB8AC3E}">
        <p14:creationId xmlns:p14="http://schemas.microsoft.com/office/powerpoint/2010/main" val="131630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6815BAD-A295-E04C-8908-AE7261326645}"/>
              </a:ext>
            </a:extLst>
          </p:cNvPr>
          <p:cNvSpPr/>
          <p:nvPr/>
        </p:nvSpPr>
        <p:spPr>
          <a:xfrm>
            <a:off x="5115412" y="228600"/>
            <a:ext cx="176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KAFKA CONNECT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549" b="18475"/>
          <a:stretch/>
        </p:blipFill>
        <p:spPr>
          <a:xfrm>
            <a:off x="2362200" y="838200"/>
            <a:ext cx="75438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4970" y="3397719"/>
            <a:ext cx="76052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Open source framework on top of Core Apache Kafka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Introduced in Nov 2015 when Kafka 0.9.x was released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Import from any external source </a:t>
            </a:r>
            <a:r>
              <a:rPr lang="mr-IN" dirty="0"/>
              <a:t>–</a:t>
            </a:r>
            <a:r>
              <a:rPr lang="en-US" dirty="0"/>
              <a:t> MySQL, HDFS </a:t>
            </a:r>
            <a:r>
              <a:rPr lang="en-US" dirty="0" err="1"/>
              <a:t>etc</a:t>
            </a:r>
            <a:r>
              <a:rPr lang="en-US" dirty="0"/>
              <a:t> using Source Connector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Export from cluster to external “sink” using Sink Connector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Helps move large collections of data into and out of Kafka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It collects data from sources into topics (yes, same topics from streaming)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0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43369" y="304800"/>
            <a:ext cx="141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Kafka History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3962400"/>
            <a:ext cx="813177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Created at </a:t>
            </a:r>
            <a:r>
              <a:rPr lang="en-US" dirty="0" err="1"/>
              <a:t>Linkedin</a:t>
            </a:r>
            <a:r>
              <a:rPr lang="en-US" dirty="0"/>
              <a:t> and open sourced in 2011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Jay </a:t>
            </a:r>
            <a:r>
              <a:rPr lang="en-US" dirty="0"/>
              <a:t>Kreps, </a:t>
            </a:r>
            <a:r>
              <a:rPr lang="en-US" dirty="0"/>
              <a:t>Neha </a:t>
            </a:r>
            <a:r>
              <a:rPr lang="en-US" dirty="0" err="1"/>
              <a:t>Narkhede</a:t>
            </a:r>
            <a:r>
              <a:rPr lang="en-US" dirty="0"/>
              <a:t> and Jun Rao worked </a:t>
            </a:r>
            <a:r>
              <a:rPr lang="en-US" dirty="0"/>
              <a:t>on Kafka at </a:t>
            </a:r>
            <a:r>
              <a:rPr lang="en-US" dirty="0"/>
              <a:t>LinkedIn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Kreps named it after famous author Franz Kafka - </a:t>
            </a:r>
            <a:r>
              <a:rPr lang="en-US" dirty="0"/>
              <a:t>"a system optimized for writing"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10" y="1128008"/>
            <a:ext cx="2329817" cy="23298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134424"/>
            <a:ext cx="2329818" cy="2329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141513"/>
            <a:ext cx="2322729" cy="23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6815BAD-A295-E04C-8908-AE7261326645}"/>
              </a:ext>
            </a:extLst>
          </p:cNvPr>
          <p:cNvSpPr/>
          <p:nvPr/>
        </p:nvSpPr>
        <p:spPr>
          <a:xfrm>
            <a:off x="5115412" y="228600"/>
            <a:ext cx="1637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Kafka 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2601" y="914400"/>
            <a:ext cx="66861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Kafka provides services for various data processing needs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You can use Kafka to: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 process streaming data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Import data from existing sources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Perform real time queries on streaming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Different services let you have complete control over the ETL cycle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52600"/>
            <a:ext cx="1046788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2499" y="462013"/>
            <a:ext cx="1127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3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356307A-6FED-1E48-8970-C1F6AB32DF68}"/>
              </a:ext>
            </a:extLst>
          </p:cNvPr>
          <p:cNvSpPr txBox="1"/>
          <p:nvPr/>
        </p:nvSpPr>
        <p:spPr>
          <a:xfrm>
            <a:off x="1981200" y="304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34D2E80-538B-4844-B88A-1F11EBB103DF}"/>
              </a:ext>
            </a:extLst>
          </p:cNvPr>
          <p:cNvSpPr/>
          <p:nvPr/>
        </p:nvSpPr>
        <p:spPr>
          <a:xfrm>
            <a:off x="1524001" y="1143001"/>
            <a:ext cx="6868419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https://kafka.apache.org/intro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http://cloudurable.com/blog/kafka-architecture/index.html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https://www.cloudkarafka.com/blog/2016-11-30-part1-kafka-for-beginners-what-is-apache-kafka.html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https</a:t>
            </a:r>
            <a:r>
              <a:rPr lang="en-US" sz="1200" dirty="0">
                <a:hlinkClick r:id="rId6"/>
              </a:rPr>
              <a:t>://medium.com/@shaaslam/installing-apache-kafka-on-windows-495f6f2fd3c8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https://jaceklaskowski.gitbooks.io/apache-kafka/kafka-brokers.html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https://sookocheff.com/post/kafka/kafka-in-a-nutshell/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https://www.confluent.io/blog/ksql-open-source-streaming-sql-for-apache-kafka/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0"/>
              </a:rPr>
              <a:t>https://</a:t>
            </a:r>
            <a:r>
              <a:rPr lang="en-US" sz="1200" dirty="0">
                <a:hlinkClick r:id="rId10"/>
              </a:rPr>
              <a:t>www.cloudkarafka.com/blog/2018-07-04-cloudkarafka_what_is_zookeeper.html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1"/>
              </a:rPr>
              <a:t>https://simplydistributed.wordpress.com/2016/12/13/kafka-partitioning</a:t>
            </a:r>
            <a:r>
              <a:rPr lang="en-US" sz="1200" dirty="0">
                <a:hlinkClick r:id="rId11"/>
              </a:rPr>
              <a:t>/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12"/>
              </a:rPr>
              <a:t>https://</a:t>
            </a:r>
            <a:r>
              <a:rPr lang="en-US" sz="1200" dirty="0">
                <a:hlinkClick r:id="rId12"/>
              </a:rPr>
              <a:t>docs.confluent.io/current/ksql/docs/index.html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AE7137F-318C-9542-9FA9-7415326F0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201"/>
            <a:ext cx="9144000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6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6043B1-98A2-234F-9879-5948D32B8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73" b="27273"/>
          <a:stretch/>
        </p:blipFill>
        <p:spPr>
          <a:xfrm>
            <a:off x="4632960" y="34834"/>
            <a:ext cx="2849880" cy="129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7F5FF04-08A9-8245-A7B2-29F841BA4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1301931"/>
            <a:ext cx="5994400" cy="54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1" y="3668005"/>
            <a:ext cx="64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2514600"/>
            <a:ext cx="78397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Distributed: Multi node </a:t>
            </a:r>
            <a:r>
              <a:rPr lang="en-US" dirty="0"/>
              <a:t>system; provides Resiliency and redundancy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Horizontal </a:t>
            </a:r>
            <a:r>
              <a:rPr lang="en-US" dirty="0"/>
              <a:t>Scaling:  addition of more machines or setting up a cluster or a distributed environment for your software system </a:t>
            </a:r>
            <a:r>
              <a:rPr lang="mr-IN" dirty="0"/>
              <a:t>–</a:t>
            </a:r>
            <a:r>
              <a:rPr lang="en-US" dirty="0"/>
              <a:t> scale out.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You’d need a </a:t>
            </a:r>
            <a:r>
              <a:rPr lang="en-US" dirty="0"/>
              <a:t>coordinator to </a:t>
            </a:r>
            <a:r>
              <a:rPr lang="en-US" dirty="0"/>
              <a:t>handle this </a:t>
            </a:r>
            <a:r>
              <a:rPr lang="en-US" dirty="0"/>
              <a:t>architecture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Something to help with managing the distributed system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Publish and subscribe to streams of records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Store streams in a fault-tolerant durable way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Process streams of records as they occur</a:t>
            </a:r>
          </a:p>
        </p:txBody>
      </p:sp>
    </p:spTree>
    <p:extLst>
      <p:ext uri="{BB962C8B-B14F-4D97-AF65-F5344CB8AC3E}">
        <p14:creationId xmlns:p14="http://schemas.microsoft.com/office/powerpoint/2010/main" val="79540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767B0E3-E2F8-C947-83C7-20F32E8822B7}"/>
              </a:ext>
            </a:extLst>
          </p:cNvPr>
          <p:cNvSpPr txBox="1"/>
          <p:nvPr/>
        </p:nvSpPr>
        <p:spPr>
          <a:xfrm>
            <a:off x="5392479" y="104319"/>
            <a:ext cx="218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Kafka: A Deeper Look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F7673AE-57BB-F34A-BAB7-2B1D2BA4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69481"/>
            <a:ext cx="9144000" cy="52307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32B0246-B53D-9546-9BA1-F5C5F6917D16}"/>
              </a:ext>
            </a:extLst>
          </p:cNvPr>
          <p:cNvSpPr/>
          <p:nvPr/>
        </p:nvSpPr>
        <p:spPr bwMode="gray">
          <a:xfrm>
            <a:off x="4114800" y="4114800"/>
            <a:ext cx="4800600" cy="1524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B2DF583-DD80-0F49-BE11-A6963CB6ACA3}"/>
              </a:ext>
            </a:extLst>
          </p:cNvPr>
          <p:cNvSpPr/>
          <p:nvPr/>
        </p:nvSpPr>
        <p:spPr bwMode="gray">
          <a:xfrm>
            <a:off x="8902338" y="3853359"/>
            <a:ext cx="1689463" cy="17217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9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32B0246-B53D-9546-9BA1-F5C5F6917D16}"/>
              </a:ext>
            </a:extLst>
          </p:cNvPr>
          <p:cNvSpPr/>
          <p:nvPr/>
        </p:nvSpPr>
        <p:spPr bwMode="gray">
          <a:xfrm>
            <a:off x="4114800" y="4114800"/>
            <a:ext cx="4800600" cy="1524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B2DF583-DD80-0F49-BE11-A6963CB6ACA3}"/>
              </a:ext>
            </a:extLst>
          </p:cNvPr>
          <p:cNvSpPr/>
          <p:nvPr/>
        </p:nvSpPr>
        <p:spPr bwMode="gray">
          <a:xfrm>
            <a:off x="8902338" y="3853359"/>
            <a:ext cx="1689463" cy="17217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F2E19FC-9C7E-A842-8875-976161BEEFC3}"/>
              </a:ext>
            </a:extLst>
          </p:cNvPr>
          <p:cNvSpPr txBox="1"/>
          <p:nvPr/>
        </p:nvSpPr>
        <p:spPr>
          <a:xfrm>
            <a:off x="1559326" y="3579963"/>
            <a:ext cx="92650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Centralized service that maintains configuration data and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metadata: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Controller </a:t>
            </a:r>
            <a:r>
              <a:rPr lang="en-US" dirty="0"/>
              <a:t>Election: Leader follower relationships for replication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Configuration of Topics: List of existing topics, partitions per topic, location of replicas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ACL: Access lists for topics and brokers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 Health and Membership: Check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246" b="-3310"/>
          <a:stretch/>
        </p:blipFill>
        <p:spPr>
          <a:xfrm>
            <a:off x="3530599" y="308192"/>
            <a:ext cx="5105400" cy="27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356307A-6FED-1E48-8970-C1F6AB32DF68}"/>
              </a:ext>
            </a:extLst>
          </p:cNvPr>
          <p:cNvSpPr txBox="1"/>
          <p:nvPr/>
        </p:nvSpPr>
        <p:spPr>
          <a:xfrm>
            <a:off x="1981200" y="76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 in a Kafka Cluster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5AB5B7-FBC2-2748-BB8D-AB56FF7BCEA7}"/>
              </a:ext>
            </a:extLst>
          </p:cNvPr>
          <p:cNvSpPr txBox="1"/>
          <p:nvPr/>
        </p:nvSpPr>
        <p:spPr>
          <a:xfrm>
            <a:off x="1676401" y="3048000"/>
            <a:ext cx="80737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/>
              <a:t>node receives </a:t>
            </a:r>
            <a:r>
              <a:rPr lang="en-US" dirty="0"/>
              <a:t>messages from producers and stores them on disk keyed by unique offset</a:t>
            </a:r>
            <a:r>
              <a:rPr lang="en-US" dirty="0"/>
              <a:t>. Offset is nothing but a sequential ID that is assigned to a record.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Kafka </a:t>
            </a:r>
            <a:r>
              <a:rPr lang="en-US" dirty="0"/>
              <a:t>node allows </a:t>
            </a:r>
            <a:r>
              <a:rPr lang="en-US" dirty="0"/>
              <a:t>consumers to fetch messages by topic (and other parameters).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can </a:t>
            </a:r>
            <a:r>
              <a:rPr lang="en-US" dirty="0"/>
              <a:t>create a Kafka cluster by sharing information between each other directly or indirectly using Zookeeper. You need to have zookeeper running before starting </a:t>
            </a:r>
            <a:r>
              <a:rPr lang="en-US" dirty="0" err="1"/>
              <a:t>kafka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cluster has 1 </a:t>
            </a:r>
            <a:r>
              <a:rPr lang="en-US" dirty="0"/>
              <a:t>node that </a:t>
            </a:r>
            <a:r>
              <a:rPr lang="en-US" dirty="0"/>
              <a:t>acts as “controller” which is responsible for managing the states of partitions and replicas and for performing administrative tasks like reassigning partitions.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48812"/>
            <a:ext cx="5639594" cy="30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356307A-6FED-1E48-8970-C1F6AB32DF68}"/>
              </a:ext>
            </a:extLst>
          </p:cNvPr>
          <p:cNvSpPr txBox="1"/>
          <p:nvPr/>
        </p:nvSpPr>
        <p:spPr>
          <a:xfrm>
            <a:off x="1981200" y="76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Nodes And </a:t>
            </a:r>
            <a:r>
              <a:rPr lang="en-US" dirty="0"/>
              <a:t>Partitions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DD4CE6C-FD6C-AA42-ACF4-5B15EDDB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38200"/>
            <a:ext cx="4829364" cy="228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1FE520B-9BAE-014F-87FB-C6CA6FA00195}"/>
              </a:ext>
            </a:extLst>
          </p:cNvPr>
          <p:cNvSpPr txBox="1"/>
          <p:nvPr/>
        </p:nvSpPr>
        <p:spPr>
          <a:xfrm>
            <a:off x="1720037" y="3544282"/>
            <a:ext cx="9080563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Kafka will replicate your data across nodes </a:t>
            </a:r>
            <a:r>
              <a:rPr lang="mr-IN" dirty="0"/>
              <a:t>–</a:t>
            </a:r>
            <a:r>
              <a:rPr lang="en-US" dirty="0"/>
              <a:t> replication factor 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node holds </a:t>
            </a:r>
            <a:r>
              <a:rPr lang="en-US" dirty="0"/>
              <a:t>a number of partitions and each of these partitions can be either</a:t>
            </a:r>
          </a:p>
          <a:p>
            <a:pPr>
              <a:lnSpc>
                <a:spcPct val="150000"/>
              </a:lnSpc>
            </a:pPr>
            <a:r>
              <a:rPr lang="en-US" dirty="0"/>
              <a:t>     a leader or a replica for a </a:t>
            </a:r>
            <a:r>
              <a:rPr lang="en-US" dirty="0"/>
              <a:t>topic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writes and reads to a topic go through the leader and the leader coordinates updating </a:t>
            </a:r>
          </a:p>
          <a:p>
            <a:pPr>
              <a:lnSpc>
                <a:spcPct val="150000"/>
              </a:lnSpc>
            </a:pPr>
            <a:r>
              <a:rPr lang="en-US" dirty="0"/>
              <a:t>     replicas with new data. If a leader fails, a </a:t>
            </a:r>
            <a:r>
              <a:rPr lang="en-US" dirty="0"/>
              <a:t>follower takes </a:t>
            </a:r>
            <a:r>
              <a:rPr lang="en-US" dirty="0"/>
              <a:t>over as the new leader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Leaders store primary copy of the data and distribute secondary copies through partitioning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33A17F4-841E-4548-9996-ED0EE653E519}"/>
              </a:ext>
            </a:extLst>
          </p:cNvPr>
          <p:cNvSpPr txBox="1"/>
          <p:nvPr/>
        </p:nvSpPr>
        <p:spPr>
          <a:xfrm>
            <a:off x="3829877" y="5884396"/>
            <a:ext cx="452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redundancy to reduce latency and failure</a:t>
            </a:r>
          </a:p>
        </p:txBody>
      </p:sp>
    </p:spTree>
    <p:extLst>
      <p:ext uri="{BB962C8B-B14F-4D97-AF65-F5344CB8AC3E}">
        <p14:creationId xmlns:p14="http://schemas.microsoft.com/office/powerpoint/2010/main" val="7691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1174</Words>
  <Application>Microsoft Macintosh PowerPoint</Application>
  <PresentationFormat>Widescreen</PresentationFormat>
  <Paragraphs>185</Paragraphs>
  <Slides>32</Slides>
  <Notes>16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Calibri Light</vt:lpstr>
      <vt:lpstr>Mangal</vt:lpstr>
      <vt:lpstr>Arial</vt:lpstr>
      <vt:lpstr>Office Theme</vt:lpstr>
      <vt:lpstr>Leveraging Kafka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Kafka </dc:title>
  <dc:creator>Khan, Iqbal Yar</dc:creator>
  <cp:lastModifiedBy>Khan, Iqbal Yar</cp:lastModifiedBy>
  <cp:revision>1</cp:revision>
  <dcterms:created xsi:type="dcterms:W3CDTF">2018-11-15T02:27:59Z</dcterms:created>
  <dcterms:modified xsi:type="dcterms:W3CDTF">2018-11-15T02:28:30Z</dcterms:modified>
</cp:coreProperties>
</file>